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ru">
                <a:solidFill>
                  <a:schemeClr val="dk1"/>
                </a:solidFill>
              </a:rPr>
              <a:t>Доклад посвящен вопросу </a:t>
            </a:r>
            <a:r>
              <a:rPr b="1" lang="ru">
                <a:solidFill>
                  <a:schemeClr val="dk1"/>
                </a:solidFill>
              </a:rPr>
              <a:t>сохранности </a:t>
            </a:r>
            <a:r>
              <a:rPr lang="ru">
                <a:solidFill>
                  <a:schemeClr val="dk1"/>
                </a:solidFill>
              </a:rPr>
              <a:t>ресурсов LIR</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Я хочу рассказать об одном прецеденте. Это реальная история из жизни. История  из разряда вероятность попаданию в которую оцениваешь в один на миллион. Но ровно до момента пока с не сталкиваешься с ней. А исходя из возможных катастрофических последствий для компании понимаешь что этим вопросам защиты и сохранности ресурсов нужно уделять такое же важное значение как пожаробезопасности, охране ключевых объектов и т.д.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5ffa767233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5ffa767233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ru">
                <a:solidFill>
                  <a:schemeClr val="dk1"/>
                </a:solidFill>
              </a:rPr>
              <a:t>Но так как атака не обязательно будет идти на таком низком уровне важно также мониторить изменения в LIR портале и базе  RIPE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ffa767233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ffa767233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ru">
                <a:solidFill>
                  <a:schemeClr val="dk1"/>
                </a:solidFill>
              </a:rPr>
              <a:t>Но для того что бы эта схема гарантировано работала желательно чтобы формат письма (отправитель, заголовок и т.д.) были жестко регламентированы, так как изменения такой структуры письма со стороны RIPE могут нарушить работу скриптов.</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анализ по факту пассивная защита - карантин</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Т.е. эти меры не могли оставить сам рейдерский захват но могли более гарантировано пресечь трансферы в самом начале. А так эта реальная история хоть и имеет счастливое окончание, но это во многом благодаря удачному стечению обстоятельств и положительного и внимательного отношения RIPE к ней.</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6177b5073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6177b5073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ru">
                <a:solidFill>
                  <a:schemeClr val="dk1"/>
                </a:solidFill>
              </a:rPr>
              <a:t>как резюме</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В рамках доклада не планировался какой-то комплексный обзор.</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Очень быстрое развитие захвата на начальном этапе. Важность максимально быстрой реакции. Длительное время возврата прав без гарантий на успех.</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Как бы банально не звучало - лучше учиться на чужих ошибках</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6177b5073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6177b5073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Также я хотел в конце собрать воедино предложения </a:t>
            </a:r>
            <a:r>
              <a:rPr lang="ru"/>
              <a:t>которые</a:t>
            </a:r>
            <a:r>
              <a:rPr lang="ru"/>
              <a:t> прозвучали по ходу доклада. Я не готов их выносить через стандартную процедуру через сообщество. Но интересно пользуясь возможностью этой площадки получить обратную связь.</a:t>
            </a:r>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И пользуясь возможностью этой сцены еще раз выразить огромную благодарность RIPE в целом и сотрудникам, </a:t>
            </a:r>
            <a:r>
              <a:rPr b="1" lang="ru">
                <a:solidFill>
                  <a:schemeClr val="dk1"/>
                </a:solidFill>
              </a:rPr>
              <a:t>которые несмотря на сложность и нестандартность ситуации и длительность ее развития на всех этапах максимально корректно и компетентно ее сопровождали до логического завершения</a:t>
            </a:r>
            <a:endParaRPr b="1">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ffa767233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ffa767233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 чего все началось - я попробую сейчас нарисовать маленький триллер - представьте себе ситуацию.</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5ffa767233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5ffa767233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ru">
                <a:solidFill>
                  <a:schemeClr val="dk1"/>
                </a:solidFill>
              </a:rPr>
              <a:t>С таким уведомлением не так часто приходится сталкиваться. Его не ждешь получить и не готовишься к ответным действиям.</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ru">
                <a:solidFill>
                  <a:schemeClr val="dk1"/>
                </a:solidFill>
              </a:rPr>
              <a:t>Но понимание что происходит что-то очень нехорошее приходит сразу. </a:t>
            </a:r>
            <a:endParaRPr b="1">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И да… письмо пришло буквально несколько часов назад.</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ru">
                <a:solidFill>
                  <a:schemeClr val="dk1"/>
                </a:solidFill>
              </a:rPr>
              <a:t>Начинается лихорадочная проверка всего, что бы понять что происходит.</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5ffa767233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5ffa767233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ru">
                <a:solidFill>
                  <a:schemeClr val="dk1"/>
                </a:solidFill>
              </a:rPr>
              <a:t> реальность была по факту даже хуже самых плохих предположений.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проверка по шагам не показывает явных проблем, кроме недоступности LIR портала</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5ffa767233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5ffa767233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ru">
                <a:solidFill>
                  <a:schemeClr val="dk1"/>
                </a:solidFill>
              </a:rPr>
              <a:t>И тут звучит новый аккорд. </a:t>
            </a:r>
            <a:endParaRPr b="1">
              <a:solidFill>
                <a:schemeClr val="dk1"/>
              </a:solidFill>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проверка базы данных RIPE показывает что для объекта AS удалены атрибуты, описывающие связность, import и export плюс замечаются другие изменения. И все это происходит в текущий момент времени. Вот сейчас.</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Т.е. кто-то получил доступ к LIR порталу. Но как?</a:t>
            </a:r>
            <a:endParaRPr>
              <a:solidFill>
                <a:schemeClr val="dk1"/>
              </a:solidFill>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5ffa767233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5ffa767233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Тут первый раз звучит предположение что это рейдерских захват компании и одна из целей - ресурсы LIR как ликвидный актив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5ffa767233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ffa767233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ru">
                <a:solidFill>
                  <a:schemeClr val="dk1"/>
                </a:solidFill>
              </a:rPr>
              <a:t>И тут приходит понимание что уже в понедельник IP адреса могут быть уже далеко. И фактически компания в этом случае просто “встанет”.</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открытость</a:t>
            </a:r>
            <a:r>
              <a:rPr lang="ru">
                <a:solidFill>
                  <a:schemeClr val="dk1"/>
                </a:solidFill>
              </a:rPr>
              <a:t> RIPE</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обращение в RIPE</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Я не знаю “внутренней кухни” - кого и как пришлось “поднять” чтобы удовлетворить просьбу, но в RIPE нам пошли навстречу и установили блокировку.</a:t>
            </a:r>
            <a:endParaRPr>
              <a:solidFill>
                <a:schemeClr val="dk1"/>
              </a:solidFill>
            </a:endParaRPr>
          </a:p>
          <a:p>
            <a:pPr indent="0" lvl="0" marL="0" rtl="0" algn="l">
              <a:lnSpc>
                <a:spcPct val="115000"/>
              </a:lnSpc>
              <a:spcBef>
                <a:spcPts val="0"/>
              </a:spcBef>
              <a:spcAft>
                <a:spcPts val="0"/>
              </a:spcAft>
              <a:buNone/>
            </a:pPr>
            <a:r>
              <a:rPr lang="ru">
                <a:solidFill>
                  <a:schemeClr val="dk1"/>
                </a:solidFill>
              </a:rPr>
              <a:t>и возможно это стало ключевым моментом в успешном разрешении всей ситуации.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кратко ход дела</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RIPE внимательно отслеживал все это время ход и развитие дела</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ru">
                <a:solidFill>
                  <a:schemeClr val="dk1"/>
                </a:solidFill>
              </a:rPr>
              <a:t>апостилем</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ffa767233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ffa767233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ru">
                <a:solidFill>
                  <a:schemeClr val="dk1"/>
                </a:solidFill>
              </a:rPr>
              <a:t>Анализируя по факту  произошедшую ситуацию мы также рассматривались допущенные ошибки. Особенно обидно что на части механизмов защиты объектов RIPE постоянно упоминается на курсах RIPE, докладах конференций ENOG, но  им не было уделено должного внимания.</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Остановлюсь только на некоторых вопросах</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5ffa767233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5ffa767233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ru">
                <a:solidFill>
                  <a:schemeClr val="dk1"/>
                </a:solidFill>
              </a:rPr>
              <a:t>Проблема - срок попадания больше недели</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Уже перед конференцией наткнулся на ряд новостей анонсированных новым правительством </a:t>
            </a:r>
            <a:r>
              <a:rPr lang="ru">
                <a:solidFill>
                  <a:schemeClr val="dk1"/>
                </a:solidFill>
              </a:rPr>
              <a:t>в рамках борьбы с рейдерством,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ru">
                <a:solidFill>
                  <a:schemeClr val="dk1"/>
                </a:solidFill>
              </a:rPr>
              <a:t>Конкретно упоминается, что планируется сократить время попадания изменений в электронных реестр с недель до одних суток.</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ru"/>
              <a:t>Как LIRy почти потерять все ресурсы?</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ru" sz="1800"/>
              <a:t>Vladyslav Matviienko</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Notification Attributes для объекта MNT</a:t>
            </a:r>
            <a:endParaRPr/>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атрибут </a:t>
            </a:r>
            <a:r>
              <a:rPr b="1" lang="ru"/>
              <a:t>notify</a:t>
            </a:r>
            <a:r>
              <a:rPr lang="ru"/>
              <a:t>: </a:t>
            </a:r>
            <a:r>
              <a:rPr i="1" lang="ru"/>
              <a:t>e-mail</a:t>
            </a:r>
            <a:r>
              <a:rPr lang="ru"/>
              <a:t> - обязательный, но нотификация приходит только при неудачной попытке изменения объекта, защищенного MNT</a:t>
            </a:r>
            <a:endParaRPr/>
          </a:p>
          <a:p>
            <a:pPr indent="0" lvl="0" marL="0" rtl="0" algn="l">
              <a:spcBef>
                <a:spcPts val="1600"/>
              </a:spcBef>
              <a:spcAft>
                <a:spcPts val="0"/>
              </a:spcAft>
              <a:buNone/>
            </a:pPr>
            <a:r>
              <a:rPr lang="ru"/>
              <a:t>атрибут </a:t>
            </a:r>
            <a:r>
              <a:rPr b="1" lang="ru"/>
              <a:t>mnt-nfy</a:t>
            </a:r>
            <a:r>
              <a:rPr lang="ru"/>
              <a:t>:</a:t>
            </a:r>
            <a:r>
              <a:rPr lang="ru"/>
              <a:t> </a:t>
            </a:r>
            <a:r>
              <a:rPr i="1" lang="ru"/>
              <a:t>e-mail</a:t>
            </a:r>
            <a:r>
              <a:rPr lang="ru"/>
              <a:t> - не обязательный. Нотификация приходит при успешном изменении </a:t>
            </a:r>
            <a:r>
              <a:rPr lang="ru"/>
              <a:t>объекта, защищенного MNT</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ru"/>
              <a:t>По нашей грубой оценке только 10% MNT в базе RIPE имеют атрибут </a:t>
            </a:r>
            <a:r>
              <a:rPr b="1" lang="ru"/>
              <a:t>mnt-nfy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ru"/>
              <a:t>Переадресация Notification</a:t>
            </a:r>
            <a:endParaRPr/>
          </a:p>
          <a:p>
            <a:pPr indent="0" lvl="0" marL="0" rtl="0" algn="l">
              <a:spcBef>
                <a:spcPts val="0"/>
              </a:spcBef>
              <a:spcAft>
                <a:spcPts val="0"/>
              </a:spcAft>
              <a:buNone/>
            </a:pPr>
            <a:r>
              <a:t/>
            </a:r>
            <a:endParaRPr/>
          </a:p>
        </p:txBody>
      </p:sp>
      <p:sp>
        <p:nvSpPr>
          <p:cNvPr id="117" name="Google Shape;117;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На другую почту</a:t>
            </a:r>
            <a:endParaRPr/>
          </a:p>
          <a:p>
            <a:pPr indent="0" lvl="0" marL="0" rtl="0" algn="l">
              <a:spcBef>
                <a:spcPts val="1600"/>
              </a:spcBef>
              <a:spcAft>
                <a:spcPts val="0"/>
              </a:spcAft>
              <a:buNone/>
            </a:pPr>
            <a:r>
              <a:rPr lang="ru"/>
              <a:t>через SMS</a:t>
            </a:r>
            <a:endParaRPr/>
          </a:p>
          <a:p>
            <a:pPr indent="0" lvl="0" marL="0" rtl="0" algn="l">
              <a:spcBef>
                <a:spcPts val="1600"/>
              </a:spcBef>
              <a:spcAft>
                <a:spcPts val="0"/>
              </a:spcAft>
              <a:buNone/>
            </a:pPr>
            <a:r>
              <a:rPr lang="ru"/>
              <a:t>на Telegram</a:t>
            </a:r>
            <a:endParaRPr/>
          </a:p>
          <a:p>
            <a:pPr indent="0" lvl="0" marL="0" rtl="0" algn="l">
              <a:spcBef>
                <a:spcPts val="1600"/>
              </a:spcBef>
              <a:spcAft>
                <a:spcPts val="0"/>
              </a:spcAft>
              <a:buNone/>
            </a:pPr>
            <a:r>
              <a:rPr lang="ru"/>
              <a:t>через Viber</a:t>
            </a:r>
            <a:endParaRPr/>
          </a:p>
          <a:p>
            <a:pPr indent="0" lvl="0" marL="0" rtl="0" algn="l">
              <a:spcBef>
                <a:spcPts val="1600"/>
              </a:spcBef>
              <a:spcAft>
                <a:spcPts val="0"/>
              </a:spcAft>
              <a:buNone/>
            </a:pPr>
            <a:r>
              <a:rPr lang="ru"/>
              <a:t>на другие ресурсы </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solidFill>
                  <a:schemeClr val="dk1"/>
                </a:solidFill>
              </a:rPr>
              <a:t>С исчерпанием свободных IPv4 адресов и продолжающимся ростом ценности IPv4 как ликвидного ресурса вероятность незаконных мошеннических действий, направленных на завладение им будет только расти. </a:t>
            </a:r>
            <a:endParaRPr>
              <a:solidFill>
                <a:schemeClr val="dk1"/>
              </a:solidFill>
            </a:endParaRPr>
          </a:p>
          <a:p>
            <a:pPr indent="0" lvl="0" marL="0" rtl="0" algn="l">
              <a:spcBef>
                <a:spcPts val="0"/>
              </a:spcBef>
              <a:spcAft>
                <a:spcPts val="0"/>
              </a:spcAft>
              <a:buNone/>
            </a:pPr>
            <a:r>
              <a:rPr lang="ru">
                <a:solidFill>
                  <a:schemeClr val="dk1"/>
                </a:solidFill>
              </a:rPr>
              <a:t>А учитывая критическую важность данных ресурсов для работы Интернет провайдеров, хостинг провайдеров и других организация вопрос обеспечения безопасности и сохранности стоит очень остро.</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ru">
                <a:solidFill>
                  <a:schemeClr val="dk1"/>
                </a:solidFill>
              </a:rPr>
              <a:t>Внедрение IPv6 решит проблему, обесценив ресурс IPv4. </a:t>
            </a:r>
            <a:endParaRPr>
              <a:solidFill>
                <a:schemeClr val="dk1"/>
              </a:solidFill>
            </a:endParaRPr>
          </a:p>
          <a:p>
            <a:pPr indent="0" lvl="0" marL="0" rtl="0" algn="l">
              <a:spcBef>
                <a:spcPts val="0"/>
              </a:spcBef>
              <a:spcAft>
                <a:spcPts val="0"/>
              </a:spcAft>
              <a:buClr>
                <a:schemeClr val="dk1"/>
              </a:buClr>
              <a:buSzPts val="1100"/>
              <a:buFont typeface="Arial"/>
              <a:buNone/>
            </a:pPr>
            <a:r>
              <a:rPr lang="ru">
                <a:solidFill>
                  <a:schemeClr val="dk1"/>
                </a:solidFill>
              </a:rPr>
              <a:t>Но когда это </a:t>
            </a:r>
            <a:r>
              <a:rPr lang="ru">
                <a:solidFill>
                  <a:schemeClr val="dk1"/>
                </a:solidFill>
              </a:rPr>
              <a:t>произойдет</a:t>
            </a:r>
            <a:r>
              <a:rPr lang="ru">
                <a:solidFill>
                  <a:schemeClr val="dk1"/>
                </a:solidFill>
              </a:rPr>
              <a:t>?</a:t>
            </a:r>
            <a:endParaRPr>
              <a:solidFill>
                <a:schemeClr val="dk1"/>
              </a:solidFill>
            </a:endParaRPr>
          </a:p>
          <a:p>
            <a:pPr indent="0" lvl="0" marL="0" rtl="0" algn="l">
              <a:spcBef>
                <a:spcPts val="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Предложения?</a:t>
            </a:r>
            <a:endParaRPr/>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ru">
                <a:solidFill>
                  <a:schemeClr val="dk1"/>
                </a:solidFill>
              </a:rPr>
              <a:t>заверение апостилем выписок при проведении таких рисковых операций как, например, трансфер при подаче документов в RIPE</a:t>
            </a:r>
            <a:endParaRPr>
              <a:solidFill>
                <a:schemeClr val="dk1"/>
              </a:solidFill>
            </a:endParaRPr>
          </a:p>
          <a:p>
            <a:pPr indent="-342900" lvl="0" marL="457200" rtl="0" algn="l">
              <a:spcBef>
                <a:spcPts val="0"/>
              </a:spcBef>
              <a:spcAft>
                <a:spcPts val="0"/>
              </a:spcAft>
              <a:buClr>
                <a:schemeClr val="dk1"/>
              </a:buClr>
              <a:buSzPts val="1800"/>
              <a:buChar char="●"/>
            </a:pPr>
            <a:r>
              <a:rPr lang="ru">
                <a:solidFill>
                  <a:schemeClr val="dk1"/>
                </a:solidFill>
              </a:rPr>
              <a:t>расширение функционала атрибута notify для объекта MNT</a:t>
            </a:r>
            <a:endParaRPr>
              <a:solidFill>
                <a:schemeClr val="dk1"/>
              </a:solidFill>
            </a:endParaRPr>
          </a:p>
          <a:p>
            <a:pPr indent="-342900" lvl="0" marL="457200" rtl="0" algn="l">
              <a:spcBef>
                <a:spcPts val="0"/>
              </a:spcBef>
              <a:spcAft>
                <a:spcPts val="0"/>
              </a:spcAft>
              <a:buClr>
                <a:schemeClr val="dk1"/>
              </a:buClr>
              <a:buSzPts val="1800"/>
              <a:buChar char="●"/>
            </a:pPr>
            <a:r>
              <a:rPr lang="ru">
                <a:solidFill>
                  <a:schemeClr val="dk1"/>
                </a:solidFill>
              </a:rPr>
              <a:t>стандартизация заголовков писем нотификации </a:t>
            </a:r>
            <a:endParaRPr>
              <a:solidFill>
                <a:schemeClr val="dk1"/>
              </a:solidFill>
            </a:endParaRPr>
          </a:p>
          <a:p>
            <a:pPr indent="-342900" lvl="0" marL="457200" rtl="0" algn="l">
              <a:spcBef>
                <a:spcPts val="0"/>
              </a:spcBef>
              <a:spcAft>
                <a:spcPts val="0"/>
              </a:spcAft>
              <a:buClr>
                <a:schemeClr val="dk1"/>
              </a:buClr>
              <a:buSzPts val="1800"/>
              <a:buChar char="●"/>
            </a:pPr>
            <a:r>
              <a:rPr lang="ru">
                <a:solidFill>
                  <a:schemeClr val="dk1"/>
                </a:solidFill>
              </a:rPr>
              <a:t>отправка уведомлений по старым контактым данным при восстановлении доступа к LIR порталу</a:t>
            </a:r>
            <a:endParaRPr>
              <a:solidFill>
                <a:schemeClr val="dk1"/>
              </a:solidFill>
            </a:endParaRPr>
          </a:p>
          <a:p>
            <a:pPr indent="-342900" lvl="0" marL="457200" rtl="0" algn="l">
              <a:spcBef>
                <a:spcPts val="0"/>
              </a:spcBef>
              <a:spcAft>
                <a:spcPts val="0"/>
              </a:spcAft>
              <a:buClr>
                <a:schemeClr val="dk1"/>
              </a:buClr>
              <a:buSzPts val="1800"/>
              <a:buChar char="●"/>
            </a:pPr>
            <a:r>
              <a:rPr lang="ru">
                <a:solidFill>
                  <a:schemeClr val="dk1"/>
                </a:solidFill>
              </a:rPr>
              <a:t>введением временного карантина на несколько дней после подачи заявки на трансфер ресурсов</a:t>
            </a:r>
            <a:endParaRPr>
              <a:solidFill>
                <a:schemeClr val="dk1"/>
              </a:solidFill>
            </a:endParaRPr>
          </a:p>
          <a:p>
            <a:pPr indent="0" lvl="0" marL="0" rtl="0" algn="l">
              <a:spcBef>
                <a:spcPts val="0"/>
              </a:spcBef>
              <a:spcAft>
                <a:spcPts val="0"/>
              </a:spcAft>
              <a:buNone/>
            </a:pPr>
            <a:r>
              <a:t/>
            </a:r>
            <a:endParaRPr sz="2400"/>
          </a:p>
          <a:p>
            <a:pPr indent="0" lvl="0" marL="0" rtl="0" algn="l">
              <a:spcBef>
                <a:spcPts val="1600"/>
              </a:spcBef>
              <a:spcAft>
                <a:spcPts val="1600"/>
              </a:spcAft>
              <a:buNone/>
            </a:pPr>
            <a:r>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Реальная история из жизни</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ru" sz="2400"/>
              <a:t>ООО</a:t>
            </a:r>
            <a:endParaRPr sz="2400"/>
          </a:p>
          <a:p>
            <a:pPr indent="-381000" lvl="0" marL="457200" rtl="0" algn="l">
              <a:spcBef>
                <a:spcPts val="0"/>
              </a:spcBef>
              <a:spcAft>
                <a:spcPts val="0"/>
              </a:spcAft>
              <a:buSzPts val="2400"/>
              <a:buChar char="●"/>
            </a:pPr>
            <a:r>
              <a:rPr lang="ru" sz="2400"/>
              <a:t>LIR</a:t>
            </a:r>
            <a:endParaRPr sz="2400"/>
          </a:p>
          <a:p>
            <a:pPr indent="-381000" lvl="0" marL="457200" rtl="0" algn="l">
              <a:spcBef>
                <a:spcPts val="0"/>
              </a:spcBef>
              <a:spcAft>
                <a:spcPts val="0"/>
              </a:spcAft>
              <a:buSzPts val="2400"/>
              <a:buChar char="●"/>
            </a:pPr>
            <a:r>
              <a:rPr lang="ru" sz="2400"/>
              <a:t>несколько десятков тысяч IPv4 адресов</a:t>
            </a:r>
            <a:endParaRPr sz="2400"/>
          </a:p>
          <a:p>
            <a:pPr indent="-381000" lvl="0" marL="457200" rtl="0" algn="l">
              <a:spcBef>
                <a:spcPts val="0"/>
              </a:spcBef>
              <a:spcAft>
                <a:spcPts val="0"/>
              </a:spcAft>
              <a:buSzPts val="2400"/>
              <a:buChar char="●"/>
            </a:pPr>
            <a:r>
              <a:rPr lang="ru" sz="2400"/>
              <a:t>практически полная утилизация по адресам</a:t>
            </a:r>
            <a:endParaRPr sz="2400"/>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 чего все началось?</a:t>
            </a:r>
            <a:endParaRPr/>
          </a:p>
        </p:txBody>
      </p:sp>
      <p:pic>
        <p:nvPicPr>
          <p:cNvPr id="67" name="Google Shape;67;p15"/>
          <p:cNvPicPr preferRelativeResize="0"/>
          <p:nvPr/>
        </p:nvPicPr>
        <p:blipFill>
          <a:blip r:embed="rId3">
            <a:alphaModFix/>
          </a:blip>
          <a:stretch>
            <a:fillRect/>
          </a:stretch>
        </p:blipFill>
        <p:spPr>
          <a:xfrm>
            <a:off x="1501388" y="902150"/>
            <a:ext cx="6141225" cy="40889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Что это может быть?</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ru" sz="2400"/>
              <a:t>Взлом почты, с последующим взломом RIPE аккаунта? </a:t>
            </a:r>
            <a:endParaRPr sz="2400"/>
          </a:p>
          <a:p>
            <a:pPr indent="-381000" lvl="0" marL="457200" rtl="0" algn="l">
              <a:spcBef>
                <a:spcPts val="0"/>
              </a:spcBef>
              <a:spcAft>
                <a:spcPts val="0"/>
              </a:spcAft>
              <a:buSzPts val="2400"/>
              <a:buChar char="●"/>
            </a:pPr>
            <a:r>
              <a:rPr lang="ru" sz="2400"/>
              <a:t>Взлом RIPE аккаунта?</a:t>
            </a:r>
            <a:endParaRPr sz="2400"/>
          </a:p>
          <a:p>
            <a:pPr indent="-381000" lvl="0" marL="457200" rtl="0" algn="l">
              <a:spcBef>
                <a:spcPts val="0"/>
              </a:spcBef>
              <a:spcAft>
                <a:spcPts val="0"/>
              </a:spcAft>
              <a:buSzPts val="2400"/>
              <a:buChar char="●"/>
            </a:pPr>
            <a:r>
              <a:rPr lang="ru" sz="2400"/>
              <a:t>Сбой со стороны RIPE?</a:t>
            </a:r>
            <a:endParaRPr sz="2400"/>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1800"/>
              <a:t>Требование внешним провайдерам от “новых” собственников</a:t>
            </a:r>
            <a:endParaRPr sz="1800"/>
          </a:p>
        </p:txBody>
      </p:sp>
      <p:pic>
        <p:nvPicPr>
          <p:cNvPr id="79" name="Google Shape;79;p17"/>
          <p:cNvPicPr preferRelativeResize="0"/>
          <p:nvPr/>
        </p:nvPicPr>
        <p:blipFill>
          <a:blip r:embed="rId3">
            <a:alphaModFix/>
          </a:blip>
          <a:stretch>
            <a:fillRect/>
          </a:stretch>
        </p:blipFill>
        <p:spPr>
          <a:xfrm>
            <a:off x="50513" y="1017725"/>
            <a:ext cx="9042976" cy="3510955"/>
          </a:xfrm>
          <a:prstGeom prst="rect">
            <a:avLst/>
          </a:prstGeom>
          <a:noFill/>
          <a:ln>
            <a:noFill/>
          </a:ln>
        </p:spPr>
      </p:pic>
      <p:sp>
        <p:nvSpPr>
          <p:cNvPr id="80" name="Google Shape;80;p17"/>
          <p:cNvSpPr/>
          <p:nvPr/>
        </p:nvSpPr>
        <p:spPr>
          <a:xfrm>
            <a:off x="6401950" y="4023250"/>
            <a:ext cx="303000" cy="363900"/>
          </a:xfrm>
          <a:prstGeom prst="upArrow">
            <a:avLst>
              <a:gd fmla="val 43597" name="adj1"/>
              <a:gd fmla="val 50000" name="adj2"/>
            </a:avLst>
          </a:prstGeom>
          <a:solidFill>
            <a:srgbClr val="FF0000"/>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reflection blurRad="0" dir="5400000" dist="38100" endA="0" endPos="30000" fadeDir="5400012" kx="0" rotWithShape="0" algn="bl" stPos="0" sy="-100000" ky="0"/>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7"/>
          <p:cNvSpPr/>
          <p:nvPr/>
        </p:nvSpPr>
        <p:spPr>
          <a:xfrm>
            <a:off x="4940000" y="2591250"/>
            <a:ext cx="303000" cy="363900"/>
          </a:xfrm>
          <a:prstGeom prst="upArrow">
            <a:avLst>
              <a:gd fmla="val 43597" name="adj1"/>
              <a:gd fmla="val 50000" name="adj2"/>
            </a:avLst>
          </a:prstGeom>
          <a:solidFill>
            <a:srgbClr val="FF0000"/>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reflection blurRad="0" dir="5400000" dist="38100" endA="0" endPos="30000" fadeDir="5400012" kx="0" rotWithShape="0" algn="bl" stPos="0" sy="-100000" ky="0"/>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ru" sz="1800">
                <a:solidFill>
                  <a:schemeClr val="dk2"/>
                </a:solidFill>
              </a:rPr>
              <a:t>Результат проверки ООО по открытой базе государственного реестра</a:t>
            </a:r>
            <a:endParaRPr sz="1800">
              <a:solidFill>
                <a:schemeClr val="dk2"/>
              </a:solidFill>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ru" sz="2400"/>
              <a:t>Новый учредитель</a:t>
            </a:r>
            <a:endParaRPr sz="2400"/>
          </a:p>
          <a:p>
            <a:pPr indent="-381000" lvl="0" marL="457200" rtl="0" algn="l">
              <a:spcBef>
                <a:spcPts val="0"/>
              </a:spcBef>
              <a:spcAft>
                <a:spcPts val="0"/>
              </a:spcAft>
              <a:buSzPts val="2400"/>
              <a:buChar char="●"/>
            </a:pPr>
            <a:r>
              <a:rPr lang="ru" sz="2400"/>
              <a:t>Новый директор</a:t>
            </a:r>
            <a:endParaRPr sz="2400"/>
          </a:p>
          <a:p>
            <a:pPr indent="-381000" lvl="0" marL="457200" rtl="0" algn="l">
              <a:spcBef>
                <a:spcPts val="0"/>
              </a:spcBef>
              <a:spcAft>
                <a:spcPts val="0"/>
              </a:spcAft>
              <a:buSzPts val="2400"/>
              <a:buChar char="●"/>
            </a:pPr>
            <a:r>
              <a:rPr lang="ru" sz="2400"/>
              <a:t>Новый юридический адрес</a:t>
            </a:r>
            <a:endParaRPr sz="2400"/>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Схема</a:t>
            </a:r>
            <a:endParaRPr/>
          </a:p>
        </p:txBody>
      </p:sp>
      <p:sp>
        <p:nvSpPr>
          <p:cNvPr id="93" name="Google Shape;93;p19"/>
          <p:cNvSpPr txBox="1"/>
          <p:nvPr>
            <p:ph idx="1" type="body"/>
          </p:nvPr>
        </p:nvSpPr>
        <p:spPr>
          <a:xfrm>
            <a:off x="311700" y="1152475"/>
            <a:ext cx="82500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AutoNum type="arabicPeriod"/>
            </a:pPr>
            <a:r>
              <a:rPr lang="ru" sz="2000"/>
              <a:t>Оформление </a:t>
            </a:r>
            <a:r>
              <a:rPr b="1" lang="ru" sz="2000"/>
              <a:t>поддельных </a:t>
            </a:r>
            <a:r>
              <a:rPr lang="ru" sz="2000"/>
              <a:t>документов о, якобы, купли-продажи ООО</a:t>
            </a:r>
            <a:endParaRPr sz="2000"/>
          </a:p>
          <a:p>
            <a:pPr indent="-355600" lvl="0" marL="457200" rtl="0" algn="l">
              <a:spcBef>
                <a:spcPts val="0"/>
              </a:spcBef>
              <a:spcAft>
                <a:spcPts val="0"/>
              </a:spcAft>
              <a:buSzPts val="2000"/>
              <a:buAutoNum type="arabicPeriod"/>
            </a:pPr>
            <a:r>
              <a:rPr lang="ru" sz="2000"/>
              <a:t>Регистрация </a:t>
            </a:r>
            <a:r>
              <a:rPr b="1" lang="ru" sz="2000"/>
              <a:t>поддельных </a:t>
            </a:r>
            <a:r>
              <a:rPr lang="ru" sz="2000"/>
              <a:t>документов купли-продажи в государственном реестре и смена реквизитов компании</a:t>
            </a:r>
            <a:endParaRPr sz="2000"/>
          </a:p>
          <a:p>
            <a:pPr indent="-355600" lvl="0" marL="457200" rtl="0" algn="l">
              <a:spcBef>
                <a:spcPts val="0"/>
              </a:spcBef>
              <a:spcAft>
                <a:spcPts val="0"/>
              </a:spcAft>
              <a:buSzPts val="2000"/>
              <a:buAutoNum type="arabicPeriod"/>
            </a:pPr>
            <a:r>
              <a:rPr lang="ru" sz="2000"/>
              <a:t>На основе </a:t>
            </a:r>
            <a:r>
              <a:rPr lang="ru" sz="2000"/>
              <a:t>выполненной</a:t>
            </a:r>
            <a:r>
              <a:rPr lang="ru" sz="2000"/>
              <a:t> </a:t>
            </a:r>
            <a:r>
              <a:rPr lang="ru" sz="2000"/>
              <a:t>регистрации - получение </a:t>
            </a:r>
            <a:r>
              <a:rPr b="1" lang="ru" sz="2000"/>
              <a:t>легальных </a:t>
            </a:r>
            <a:r>
              <a:rPr lang="ru" sz="2000"/>
              <a:t>выписок из государственного реестра</a:t>
            </a:r>
            <a:endParaRPr sz="2000"/>
          </a:p>
          <a:p>
            <a:pPr indent="-355600" lvl="0" marL="457200" rtl="0" algn="l">
              <a:spcBef>
                <a:spcPts val="0"/>
              </a:spcBef>
              <a:spcAft>
                <a:spcPts val="0"/>
              </a:spcAft>
              <a:buSzPts val="2000"/>
              <a:buAutoNum type="arabicPeriod"/>
            </a:pPr>
            <a:r>
              <a:rPr lang="ru" sz="2000"/>
              <a:t>Обращение в RIPE с </a:t>
            </a:r>
            <a:r>
              <a:rPr b="1" lang="ru" sz="2000"/>
              <a:t>легальными </a:t>
            </a:r>
            <a:r>
              <a:rPr lang="ru" sz="2000"/>
              <a:t>выписками и получение доступа к объектам RIPE DB</a:t>
            </a:r>
            <a:endParaRPr sz="2000"/>
          </a:p>
          <a:p>
            <a:pPr indent="-355600" lvl="0" marL="457200" rtl="0" algn="l">
              <a:spcBef>
                <a:spcPts val="0"/>
              </a:spcBef>
              <a:spcAft>
                <a:spcPts val="0"/>
              </a:spcAft>
              <a:buSzPts val="2000"/>
              <a:buAutoNum type="arabicPeriod"/>
            </a:pPr>
            <a:r>
              <a:rPr lang="ru" sz="2000"/>
              <a:t>Инициализация трансфера ресурсов</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Элементы </a:t>
            </a:r>
            <a:r>
              <a:rPr lang="ru"/>
              <a:t>безопасности</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ru"/>
              <a:t>Мониторинг гос реестров на предмет изменения с статусе компании</a:t>
            </a:r>
            <a:endParaRPr/>
          </a:p>
          <a:p>
            <a:pPr indent="0" lvl="0" marL="0" rtl="0" algn="l">
              <a:spcBef>
                <a:spcPts val="1600"/>
              </a:spcBef>
              <a:spcAft>
                <a:spcPts val="0"/>
              </a:spcAft>
              <a:buClr>
                <a:schemeClr val="dk1"/>
              </a:buClr>
              <a:buSzPts val="1100"/>
              <a:buFont typeface="Arial"/>
              <a:buNone/>
            </a:pPr>
            <a:r>
              <a:rPr lang="ru"/>
              <a:t>Мониторинг писем от LIR Portal</a:t>
            </a:r>
            <a:endParaRPr/>
          </a:p>
          <a:p>
            <a:pPr indent="0" lvl="0" marL="0" rtl="0" algn="l">
              <a:spcBef>
                <a:spcPts val="1600"/>
              </a:spcBef>
              <a:spcAft>
                <a:spcPts val="0"/>
              </a:spcAft>
              <a:buClr>
                <a:schemeClr val="dk1"/>
              </a:buClr>
              <a:buSzPts val="1100"/>
              <a:buFont typeface="Arial"/>
              <a:buNone/>
            </a:pPr>
            <a:r>
              <a:rPr lang="ru"/>
              <a:t>Notification Attributes для объекта MNT</a:t>
            </a:r>
            <a:endParaRPr/>
          </a:p>
          <a:p>
            <a:pPr indent="0" lvl="0" marL="0" rtl="0" algn="l">
              <a:spcBef>
                <a:spcPts val="1600"/>
              </a:spcBef>
              <a:spcAft>
                <a:spcPts val="0"/>
              </a:spcAft>
              <a:buClr>
                <a:schemeClr val="dk1"/>
              </a:buClr>
              <a:buSzPts val="1100"/>
              <a:buFont typeface="Arial"/>
              <a:buNone/>
            </a:pPr>
            <a:r>
              <a:rPr lang="ru"/>
              <a:t>Переадресация Notification на почту, SMS, Telegram и другие сервисы</a:t>
            </a:r>
            <a:endParaRPr/>
          </a:p>
          <a:p>
            <a:pPr indent="0" lvl="0" marL="0" rtl="0" algn="l">
              <a:spcBef>
                <a:spcPts val="1600"/>
              </a:spcBef>
              <a:spcAft>
                <a:spcPts val="0"/>
              </a:spcAft>
              <a:buClr>
                <a:schemeClr val="dk1"/>
              </a:buClr>
              <a:buSzPts val="1100"/>
              <a:buFont typeface="Arial"/>
              <a:buNone/>
            </a:pPr>
            <a:r>
              <a:rPr lang="ru"/>
              <a:t>Двухфакторная аутентификация в LIR Portal</a:t>
            </a:r>
            <a:endParaRPr/>
          </a:p>
          <a:p>
            <a:pPr indent="0" lvl="0" marL="0" rtl="0" algn="l">
              <a:spcBef>
                <a:spcPts val="1600"/>
              </a:spcBef>
              <a:spcAft>
                <a:spcPts val="0"/>
              </a:spcAft>
              <a:buClr>
                <a:schemeClr val="dk1"/>
              </a:buClr>
              <a:buSzPts val="1100"/>
              <a:buFont typeface="Arial"/>
              <a:buNone/>
            </a:pPr>
            <a:r>
              <a:rPr lang="ru"/>
              <a:t>Расширение списка сотрудников в LIR Portal</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Отслеживание изменений в гос реестре - Украина</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2400"/>
              <a:t>OpenDataBot</a:t>
            </a:r>
            <a:endParaRPr sz="2400"/>
          </a:p>
          <a:p>
            <a:pPr indent="0" lvl="0" marL="0" rtl="0" algn="l">
              <a:spcBef>
                <a:spcPts val="1600"/>
              </a:spcBef>
              <a:spcAft>
                <a:spcPts val="0"/>
              </a:spcAft>
              <a:buNone/>
            </a:pPr>
            <a:r>
              <a:rPr lang="ru" sz="2400"/>
              <a:t>Vkursi</a:t>
            </a:r>
            <a:endParaRPr sz="2400"/>
          </a:p>
          <a:p>
            <a:pPr indent="0" lvl="0" marL="0" rtl="0" algn="l">
              <a:spcBef>
                <a:spcPts val="1600"/>
              </a:spcBef>
              <a:spcAft>
                <a:spcPts val="0"/>
              </a:spcAft>
              <a:buClr>
                <a:schemeClr val="dk1"/>
              </a:buClr>
              <a:buSzPts val="1100"/>
              <a:buFont typeface="Arial"/>
              <a:buNone/>
            </a:pPr>
            <a:r>
              <a:rPr lang="ru" sz="2400"/>
              <a:t>YouControl</a:t>
            </a:r>
            <a:endParaRPr sz="2400"/>
          </a:p>
          <a:p>
            <a:pPr indent="0" lvl="0" marL="0" rtl="0" algn="l">
              <a:spcBef>
                <a:spcPts val="1600"/>
              </a:spcBef>
              <a:spcAft>
                <a:spcPts val="0"/>
              </a:spcAft>
              <a:buNone/>
            </a:pPr>
            <a:r>
              <a:rPr lang="ru" sz="2400"/>
              <a:t>ПриватБанк</a:t>
            </a:r>
            <a:endParaRPr sz="2400"/>
          </a:p>
          <a:p>
            <a:pPr indent="0" lvl="0" marL="0" rtl="0" algn="l">
              <a:spcBef>
                <a:spcPts val="1600"/>
              </a:spcBef>
              <a:spcAft>
                <a:spcPts val="0"/>
              </a:spcAft>
              <a:buNone/>
            </a:pPr>
            <a:r>
              <a:rPr lang="ru" sz="2400"/>
              <a:t>Liga</a:t>
            </a:r>
            <a:endParaRPr sz="2400"/>
          </a:p>
          <a:p>
            <a:pPr indent="0" lvl="0" marL="0" rtl="0" algn="l">
              <a:spcBef>
                <a:spcPts val="1600"/>
              </a:spcBef>
              <a:spcAft>
                <a:spcPts val="1600"/>
              </a:spcAft>
              <a:buNone/>
            </a:pPr>
            <a:r>
              <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